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5" r:id="rId19"/>
    <p:sldId id="266" r:id="rId20"/>
    <p:sldId id="267" r:id="rId21"/>
    <p:sldId id="268" r:id="rId22"/>
    <p:sldId id="281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9" r:id="rId33"/>
    <p:sldId id="280" r:id="rId34"/>
  </p:sldIdLst>
  <p:sldSz cx="10080625" cy="7559675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</a:t>
            </a:r>
            <a:r>
              <a:rPr lang="ru-RU" sz="1800" b="0" strike="noStrike" spc="-1">
                <a:latin typeface="Arial" panose="020B0604020202020204"/>
              </a:rPr>
              <a:t>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</a:t>
            </a:r>
            <a:r>
              <a:rPr lang="ru-RU" sz="1800" b="0" strike="noStrike" spc="-1">
                <a:latin typeface="Arial" panose="020B0604020202020204"/>
              </a:rPr>
              <a:t>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 panose="020B0A04020102020204"/>
              </a:rPr>
            </a:fld>
            <a:endParaRPr lang="ru-RU" sz="16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69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69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69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69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83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85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83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rmAutofit/>
          </a:bodyPr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Образовательный центр МГТУ им. Н.Э. Баумана</a:t>
            </a: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Выпускная квалификационная работа </a:t>
            </a:r>
            <a:endParaRPr lang="ru-RU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 курсу "Data Science"</a:t>
            </a:r>
            <a:endParaRPr lang="ru-RU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Слушатель: Алексеев Кирилл Геннадьевич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/>
          </a:bodyPr>
          <a:p>
            <a:pPr>
              <a:lnSpc>
                <a:spcPct val="100000"/>
              </a:lnSpc>
              <a:spcAft>
                <a:spcPts val="1135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 panose="020B0604020202020204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Aft>
                <a:spcPts val="1135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 panose="020B0604020202020204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Входные переменные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1845" y="3532505"/>
            <a:ext cx="8566785" cy="34505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/>
          </a:bodyPr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разделил на количественные и категориальные</a:t>
            </a:r>
            <a:endParaRPr lang="ru-RU" sz="20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категориальные («Угол нашивки») - </a:t>
            </a:r>
            <a:endParaRPr lang="ru-RU" sz="2000" b="0" strike="noStrike" spc="-1">
              <a:latin typeface="Arial" panose="020B0604020202020204"/>
            </a:endParaRPr>
          </a:p>
          <a:p>
            <a:pPr marL="864235" lvl="1" indent="-32385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 panose="05050102010706020507"/>
              <a:buChar char=""/>
            </a:pPr>
            <a:r>
              <a:rPr lang="ru-RU" sz="1800" b="0" strike="noStrike" spc="-1">
                <a:latin typeface="Arial" panose="020B0604020202020204"/>
              </a:rPr>
              <a:t>сделал бинарный признак </a:t>
            </a:r>
            <a:r>
              <a:rPr lang="en-US" altLang="ru-RU" sz="1800" b="0" strike="noStrike" spc="-1">
                <a:latin typeface="Arial" panose="020B0604020202020204"/>
              </a:rPr>
              <a:t>90:1, 0:0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количественные (остальные) — </a:t>
            </a:r>
            <a:r>
              <a:rPr lang="en-US" altLang="ru-RU" sz="2000" b="0" strike="noStrike" spc="-1">
                <a:latin typeface="Arial" panose="020B0604020202020204"/>
              </a:rPr>
              <a:t>MinMaxScaler</a:t>
            </a:r>
            <a:endParaRPr lang="ru-RU" sz="2000" b="0" strike="noStrike" spc="-1">
              <a:latin typeface="Arial" panose="020B0604020202020204"/>
            </a:endParaRPr>
          </a:p>
          <a:p>
            <a:pPr marL="107950" indent="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panose="05000000000000000000" pitchFamily="2" charset="2"/>
              <a:buNone/>
            </a:pP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rmAutofit lnSpcReduction="10000"/>
          </a:bodyPr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 panose="020B0604020202020204"/>
              </a:rPr>
              <a:t>Значения признаков в разных диапазонах =&gt; </a:t>
            </a:r>
            <a:endParaRPr lang="ru-RU" sz="2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 panose="020B0604020202020204"/>
              </a:rPr>
              <a:t>сделал нормализацию</a:t>
            </a:r>
            <a:endParaRPr lang="ru-RU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Метрики качества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Модели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Линейная регрессия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Метод опорных векторов 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Деревья решений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Случайный лес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Градиентный бустинг</a:t>
            </a:r>
            <a:endParaRPr lang="ru-RU" sz="26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Нейронная сеть</a:t>
            </a:r>
            <a:endParaRPr lang="ru-RU" sz="2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b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</a:b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 panose="020B0604020202020204"/>
            </a:endParaRPr>
          </a:p>
        </p:txBody>
      </p:sp>
      <p:graphicFrame>
        <p:nvGraphicFramePr>
          <p:cNvPr id="4" name="Объект 3"/>
          <p:cNvGraphicFramePr/>
          <p:nvPr/>
        </p:nvGraphicFramePr>
        <p:xfrm>
          <a:off x="4752340" y="1619250"/>
          <a:ext cx="4286885" cy="552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283710" imgH="5521960" progId="Paint.Picture">
                  <p:embed/>
                </p:oleObj>
              </mc:Choice>
              <mc:Fallback>
                <p:oleObj name="" r:id="rId1" imgW="4283710" imgH="552196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52340" y="1619250"/>
                        <a:ext cx="4286885" cy="552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Текстовое поле 5"/>
          <p:cNvSpPr txBox="1"/>
          <p:nvPr/>
        </p:nvSpPr>
        <p:spPr>
          <a:xfrm>
            <a:off x="637540" y="2334260"/>
            <a:ext cx="3112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Подбор модели регрессии</a:t>
            </a:r>
            <a:endParaRPr lang="ru-RU" altLang="en-US"/>
          </a:p>
          <a:p>
            <a:r>
              <a:rPr lang="ru-RU" altLang="en-US"/>
              <a:t>с помощью библиотеки </a:t>
            </a:r>
            <a:r>
              <a:rPr lang="en-US" altLang="en-US"/>
              <a:t>Lazy Predict</a:t>
            </a:r>
            <a:endParaRPr lang="en-US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20090" y="4177030"/>
            <a:ext cx="2806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ru-RU" sz="1000"/>
              <a:t>Все модели показывают не лучшие метрики</a:t>
            </a:r>
            <a:endParaRPr lang="ru-RU" altLang="ru-RU" sz="1000"/>
          </a:p>
          <a:p>
            <a:r>
              <a:rPr lang="ru-RU" altLang="ru-RU" sz="1000"/>
              <a:t>чем базовая модель </a:t>
            </a:r>
            <a:r>
              <a:rPr lang="en-US" altLang="ru-RU" sz="1000"/>
              <a:t>DummyRegressor</a:t>
            </a:r>
            <a:endParaRPr lang="en-US" altLang="ru-RU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b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</a:b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→</a:t>
            </a: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После подбора </a:t>
            </a: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↓</a:t>
            </a:r>
            <a:endParaRPr lang="ru-RU" sz="2000" b="0" strike="noStrike" spc="-1">
              <a:latin typeface="Arial" panose="020B0604020202020204"/>
            </a:endParaRPr>
          </a:p>
        </p:txBody>
      </p:sp>
      <p:graphicFrame>
        <p:nvGraphicFramePr>
          <p:cNvPr id="4" name="Объект 3"/>
          <p:cNvGraphicFramePr/>
          <p:nvPr/>
        </p:nvGraphicFramePr>
        <p:xfrm>
          <a:off x="4816475" y="1619250"/>
          <a:ext cx="4758690" cy="287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754880" imgH="2876550" progId="Paint.Picture">
                  <p:embed/>
                </p:oleObj>
              </mc:Choice>
              <mc:Fallback>
                <p:oleObj name="" r:id="rId1" imgW="4754880" imgH="287655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16475" y="1619250"/>
                        <a:ext cx="4758690" cy="2879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720725" y="4535805"/>
          <a:ext cx="8863330" cy="241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796905" imgH="2236470" progId="Paint.Picture">
                  <p:embed/>
                </p:oleObj>
              </mc:Choice>
              <mc:Fallback>
                <p:oleObj name="" r:id="rId3" imgW="10796905" imgH="223647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725" y="4535805"/>
                        <a:ext cx="8863330" cy="241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b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</a:b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1438275" y="1513205"/>
          <a:ext cx="7599045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0557510" imgH="4530090" progId="Paint.Picture">
                  <p:embed/>
                </p:oleObj>
              </mc:Choice>
              <mc:Fallback>
                <p:oleObj name="" r:id="rId1" imgW="10557510" imgH="4530090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8275" y="1513205"/>
                        <a:ext cx="7599045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/>
          <p:nvPr/>
        </p:nvGraphicFramePr>
        <p:xfrm>
          <a:off x="3305175" y="5075555"/>
          <a:ext cx="3864610" cy="104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3861435" imgH="1047750" progId="Paint.Picture">
                  <p:embed/>
                </p:oleObj>
              </mc:Choice>
              <mc:Fallback>
                <p:oleObj name="" r:id="rId3" imgW="3861435" imgH="1047750" progId="Paint.Picture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5175" y="5075555"/>
                        <a:ext cx="3864610" cy="104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b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</a:b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→</a:t>
            </a: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После подбора </a:t>
            </a: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↓</a:t>
            </a:r>
            <a:endParaRPr lang="ru-RU" sz="20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3888105" y="1644650"/>
          <a:ext cx="5652135" cy="2569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367020" imgH="2567305" progId="Paint.Picture">
                  <p:embed/>
                </p:oleObj>
              </mc:Choice>
              <mc:Fallback>
                <p:oleObj name="" r:id="rId1" imgW="5367020" imgH="256730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8105" y="1644650"/>
                        <a:ext cx="5652135" cy="2569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562610" y="4614545"/>
          <a:ext cx="8944610" cy="2188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296650" imgH="1941195" progId="Paint.Picture">
                  <p:embed/>
                </p:oleObj>
              </mc:Choice>
              <mc:Fallback>
                <p:oleObj name="" r:id="rId3" imgW="11296650" imgH="1941195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610" y="4614545"/>
                        <a:ext cx="8944610" cy="2188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b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</a:b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791845" y="1527175"/>
          <a:ext cx="8564245" cy="334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0388600" imgH="4501515" progId="Paint.Picture">
                  <p:embed/>
                </p:oleObj>
              </mc:Choice>
              <mc:Fallback>
                <p:oleObj name="" r:id="rId1" imgW="10388600" imgH="450151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1845" y="1527175"/>
                        <a:ext cx="8564245" cy="334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2592070" y="5292090"/>
          <a:ext cx="5180965" cy="97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5176520" imgH="914400" progId="Paint.Picture">
                  <p:embed/>
                </p:oleObj>
              </mc:Choice>
              <mc:Fallback>
                <p:oleObj name="" r:id="rId3" imgW="5176520" imgH="91440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2070" y="5292090"/>
                        <a:ext cx="5180965" cy="973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endParaRPr lang="ru-RU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575310" y="1727835"/>
            <a:ext cx="4465320" cy="2402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MLPRegressor </a:t>
            </a:r>
            <a:endParaRPr lang="ru-RU" sz="22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из библиотеки sklearn</a:t>
            </a:r>
            <a:endParaRPr lang="ru-RU" sz="22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model = MLPRegressor(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hidden_layer_sizes = (24, 24),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activation = 'relu',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solver='adam',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max_iter=5000,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early_stopping = True,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random_state=42, 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   verbose=True</a:t>
            </a:r>
            <a:endParaRPr lang="ru-RU" sz="1000" b="0" strike="noStrike" spc="-1">
              <a:solidFill>
                <a:srgbClr val="333333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15000"/>
              </a:lnSpc>
            </a:pPr>
            <a:r>
              <a:rPr lang="ru-RU" sz="1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)</a:t>
            </a:r>
            <a:endParaRPr lang="ru-RU" sz="2200" b="0" strike="noStrike" spc="-1">
              <a:latin typeface="Arial" panose="020B0604020202020204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endParaRPr lang="ru-RU" sz="18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5298440" y="1547495"/>
          <a:ext cx="4185285" cy="231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570855" imgH="4241800" progId="Paint.Picture">
                  <p:embed/>
                </p:oleObj>
              </mc:Choice>
              <mc:Fallback>
                <p:oleObj name="" r:id="rId1" imgW="5570855" imgH="4241800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98440" y="1547495"/>
                        <a:ext cx="4185285" cy="2315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503555" y="4187190"/>
          <a:ext cx="484251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0149840" imgH="3707130" progId="Paint.Picture">
                  <p:embed/>
                </p:oleObj>
              </mc:Choice>
              <mc:Fallback>
                <p:oleObj name="" r:id="rId3" imgW="10149840" imgH="370713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555" y="4187190"/>
                        <a:ext cx="4842510" cy="294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5400040" y="4499610"/>
          <a:ext cx="430085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4297680" imgH="942340" progId="Paint.Picture">
                  <p:embed/>
                </p:oleObj>
              </mc:Choice>
              <mc:Fallback>
                <p:oleObj name="" r:id="rId5" imgW="4297680" imgH="94234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0040" y="4499610"/>
                        <a:ext cx="4300855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endParaRPr lang="ru-RU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Нейросеть </a:t>
            </a: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из библиотеки</a:t>
            </a: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tensorflow</a:t>
            </a:r>
            <a:endParaRPr lang="ru-RU" sz="24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4655820" y="1595755"/>
          <a:ext cx="4234815" cy="199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47465" imgH="1990725" progId="Paint.Picture">
                  <p:embed/>
                </p:oleObj>
              </mc:Choice>
              <mc:Fallback>
                <p:oleObj name="" r:id="rId1" imgW="3847465" imgH="199072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55820" y="1595755"/>
                        <a:ext cx="4234815" cy="199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575310" y="3815715"/>
          <a:ext cx="8712200" cy="310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85225" imgH="4719320" progId="Paint.Picture">
                  <p:embed/>
                </p:oleObj>
              </mc:Choice>
              <mc:Fallback>
                <p:oleObj name="" r:id="rId3" imgW="8785225" imgH="471932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310" y="3815715"/>
                        <a:ext cx="8712200" cy="310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Постановка задачи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endParaRPr lang="ru-RU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575945" y="1907540"/>
          <a:ext cx="8998585" cy="184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1409045" imgH="3573145" progId="Paint.Picture">
                  <p:embed/>
                </p:oleObj>
              </mc:Choice>
              <mc:Fallback>
                <p:oleObj name="" r:id="rId1" imgW="11409045" imgH="357314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5945" y="1907540"/>
                        <a:ext cx="8998585" cy="1846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772795" y="4427855"/>
          <a:ext cx="8749665" cy="255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42680" imgH="4818380" progId="Paint.Picture">
                  <p:embed/>
                </p:oleObj>
              </mc:Choice>
              <mc:Fallback>
                <p:oleObj name="" r:id="rId3" imgW="8742680" imgH="481838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795" y="4427855"/>
                        <a:ext cx="8749665" cy="255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Текстовое поле 5"/>
          <p:cNvSpPr txBox="1"/>
          <p:nvPr/>
        </p:nvSpPr>
        <p:spPr>
          <a:xfrm>
            <a:off x="1129030" y="4051300"/>
            <a:ext cx="401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Ранняя остановка на графике внизу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Модель для </a:t>
            </a:r>
            <a:endParaRPr lang="ru-RU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</a:pPr>
            <a:endParaRPr lang="ru-RU" sz="22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431800" y="1438910"/>
          <a:ext cx="9206230" cy="358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1493500" imgH="3580130" progId="Paint.Picture">
                  <p:embed/>
                </p:oleObj>
              </mc:Choice>
              <mc:Fallback>
                <p:oleObj name="" r:id="rId1" imgW="11493500" imgH="3580130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1800" y="1438910"/>
                        <a:ext cx="9206230" cy="358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2303780" y="5219700"/>
          <a:ext cx="55118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5507355" imgH="1681480" progId="Paint.Picture">
                  <p:embed/>
                </p:oleObj>
              </mc:Choice>
              <mc:Fallback>
                <p:oleObj name="" r:id="rId3" imgW="5507355" imgH="168148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780" y="5219700"/>
                        <a:ext cx="55118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 panose="020B0604020202020204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419735" y="1616075"/>
          <a:ext cx="9164320" cy="546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0853420" imgH="6604635" progId="Paint.Picture">
                  <p:embed/>
                </p:oleObj>
              </mc:Choice>
              <mc:Fallback>
                <p:oleObj name="" r:id="rId1" imgW="10853420" imgH="660463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9735" y="1616075"/>
                        <a:ext cx="9164320" cy="546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Текстовое поле 3"/>
          <p:cNvSpPr txBox="1"/>
          <p:nvPr/>
        </p:nvSpPr>
        <p:spPr>
          <a:xfrm>
            <a:off x="2087880" y="11874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 panose="020B0604020202020204"/>
              </a:rPr>
              <a:t>Результаты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rmAutofit fontScale="80000"/>
          </a:bodyPr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lang="ru-RU" altLang="ru-RU" sz="3200" b="0" strike="noStrike" spc="-1">
                <a:solidFill>
                  <a:srgbClr val="3465A4"/>
                </a:solidFill>
                <a:latin typeface="Arial Black" panose="020B0A04020102020204"/>
              </a:rPr>
              <a:t>Выявить зависимости и подобрать рабочую модель машинного обучения не удалось.</a:t>
            </a:r>
            <a:endParaRPr lang="ru-RU" altLang="ru-RU" sz="3200" b="0" strike="noStrike" spc="-1">
              <a:solidFill>
                <a:srgbClr val="3465A4"/>
              </a:solidFill>
              <a:latin typeface="Arial Black" panose="020B0A04020102020204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/>
          </a:bodyPr>
          <a:p>
            <a:pPr>
              <a:lnSpc>
                <a:spcPct val="100000"/>
              </a:lnSpc>
            </a:pPr>
            <a:r>
              <a:rPr lang="ru-RU" sz="2200" b="0" strike="noStrike" spc="-1">
                <a:latin typeface="Arial" panose="020B0604020202020204"/>
              </a:rPr>
              <a:t>Дальнейшие поиски решения могли бы включать:</a:t>
            </a:r>
            <a:endParaRPr lang="ru-RU" sz="2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>
                <a:latin typeface="Arial" panose="020B0604020202020204"/>
              </a:rPr>
              <a:t>консультация у экспертов</a:t>
            </a:r>
            <a:endParaRPr lang="ru-RU" sz="2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>
                <a:latin typeface="Arial" panose="020B0604020202020204"/>
              </a:rPr>
              <a:t>добавление новых данных </a:t>
            </a:r>
            <a:endParaRPr lang="ru-RU" sz="2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>
                <a:latin typeface="Arial" panose="020B0604020202020204"/>
              </a:rPr>
              <a:t>провести отбор признаков</a:t>
            </a:r>
            <a:endParaRPr lang="ru-RU" sz="2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>
                <a:latin typeface="Arial" panose="020B0604020202020204"/>
              </a:rPr>
              <a:t>поэкспериментировать с градиентным бустингом</a:t>
            </a:r>
            <a:endParaRPr lang="ru-RU" sz="2200" b="0" strike="noStrike" spc="-1"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>
                <a:latin typeface="Arial" panose="020B0604020202020204"/>
              </a:rPr>
              <a:t>углубиться в нейросети</a:t>
            </a:r>
            <a:endParaRPr lang="ru-RU" sz="2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rmAutofit/>
          </a:bodyPr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Спасибо за внимание!</a:t>
            </a:r>
            <a:endParaRPr lang="ru-RU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признаков: 10 и индекс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строк: 1023</a:t>
            </a:r>
            <a:endParaRPr lang="ru-RU" sz="18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признаков: 3 и индекс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строк: 1040</a:t>
            </a:r>
            <a:endParaRPr lang="ru-RU" sz="18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признаков: 13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50000"/>
              </a:lnSpc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строк: 1023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 panose="020B0604020202020204"/>
            </a:endParaRPr>
          </a:p>
        </p:txBody>
      </p:sp>
      <p:pic>
        <p:nvPicPr>
          <p:cNvPr id="374" name="Изображение 373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Изображение 374"/>
          <p:cNvPicPr/>
          <p:nvPr/>
        </p:nvPicPr>
        <p:blipFill>
          <a:blip r:embed="rId2"/>
          <a:stretch>
            <a:fillRect/>
          </a:stretch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3465A4"/>
                </a:solidFill>
                <a:latin typeface="Arial" panose="020B0604020202020204"/>
              </a:rPr>
              <a:t>Пропусков нет</a:t>
            </a:r>
            <a:endParaRPr lang="ru-RU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 panose="020B0604020202020204"/>
            </a:endParaRPr>
          </a:p>
        </p:txBody>
      </p:sp>
      <p:pic>
        <p:nvPicPr>
          <p:cNvPr id="378" name="Изображение 377"/>
          <p:cNvPicPr/>
          <p:nvPr/>
        </p:nvPicPr>
        <p:blipFill>
          <a:blip r:embed="rId1"/>
          <a:stretch>
            <a:fillRect/>
          </a:stretch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Изображение 378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Изображение 379"/>
          <p:cNvPicPr/>
          <p:nvPr/>
        </p:nvPicPr>
        <p:blipFill>
          <a:blip r:embed="rId3"/>
          <a:stretch>
            <a:fillRect/>
          </a:stretch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 marL="215900" indent="-214630">
              <a:lnSpc>
                <a:spcPct val="115000"/>
              </a:lnSpc>
              <a:buClr>
                <a:srgbClr val="3465A4"/>
              </a:buClr>
              <a:buSzPct val="80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 panose="020B0604020202020204"/>
            </a:endParaRPr>
          </a:p>
          <a:p>
            <a:pPr marL="215900" indent="-214630">
              <a:lnSpc>
                <a:spcPct val="115000"/>
              </a:lnSpc>
              <a:buClr>
                <a:srgbClr val="3465A4"/>
              </a:buClr>
              <a:buSzPct val="80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 panose="020B0604020202020204"/>
            </a:endParaRPr>
          </a:p>
        </p:txBody>
      </p:sp>
      <p:pic>
        <p:nvPicPr>
          <p:cNvPr id="383" name="Изображение 382"/>
          <p:cNvPicPr/>
          <p:nvPr/>
        </p:nvPicPr>
        <p:blipFill>
          <a:blip r:embed="rId1"/>
          <a:stretch>
            <a:fillRect/>
          </a:stretch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Выбросы есть</a:t>
            </a:r>
            <a:endParaRPr lang="ru-RU" sz="24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Зависимостей нет</a:t>
            </a:r>
            <a:endParaRPr lang="ru-RU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Выбросы</a:t>
            </a:r>
            <a:endParaRPr lang="ru-RU" sz="3600" b="0" strike="noStrike" spc="-1">
              <a:latin typeface="Arial" panose="020B0604020202020204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Найдено:</a:t>
            </a:r>
            <a:endParaRPr lang="ru-RU" sz="20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Удалил методом 3-х сигм. Осталось 1000 строк</a:t>
            </a:r>
            <a:endParaRPr lang="ru-RU" sz="2000" b="0" strike="noStrike" spc="-1">
              <a:latin typeface="Arial" panose="020B0604020202020204"/>
            </a:endParaRPr>
          </a:p>
        </p:txBody>
      </p:sp>
      <p:pic>
        <p:nvPicPr>
          <p:cNvPr id="387" name="Изображение 386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Матрица корреляции</a:t>
            </a:r>
            <a:endParaRPr lang="ru-RU" sz="3600" b="0" strike="noStrike" spc="-1">
              <a:latin typeface="Arial" panose="020B0604020202020204"/>
            </a:endParaRPr>
          </a:p>
        </p:txBody>
      </p:sp>
      <p:pic>
        <p:nvPicPr>
          <p:cNvPr id="389" name="Изображение 388"/>
          <p:cNvPicPr/>
          <p:nvPr/>
        </p:nvPicPr>
        <p:blipFill>
          <a:blip r:embed="rId1"/>
          <a:stretch>
            <a:fillRect/>
          </a:stretch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spcAft>
                <a:spcPts val="1415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 panose="020B0604020202020204"/>
                <a:ea typeface="DejaVu Sans"/>
              </a:rPr>
              <a:t>Линейной</a:t>
            </a:r>
            <a:endParaRPr lang="ru-RU" sz="2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Aft>
                <a:spcPts val="1415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 panose="020B0604020202020204"/>
                <a:ea typeface="DejaVu Sans"/>
              </a:rPr>
              <a:t>зависимости </a:t>
            </a:r>
            <a:endParaRPr lang="ru-RU" sz="2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Aft>
                <a:spcPts val="1415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 panose="020B0604020202020204"/>
                <a:ea typeface="DejaVu Sans"/>
              </a:rPr>
              <a:t>нет</a:t>
            </a:r>
            <a:endParaRPr lang="ru-RU" sz="2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Выходные переменные</a:t>
            </a:r>
            <a:endParaRPr lang="ru-RU" sz="3600" b="0" strike="noStrike" spc="-1">
              <a:latin typeface="Arial" panose="020B0604020202020204"/>
            </a:endParaRPr>
          </a:p>
        </p:txBody>
      </p:sp>
      <p:pic>
        <p:nvPicPr>
          <p:cNvPr id="394" name="Изображение 393"/>
          <p:cNvPicPr/>
          <p:nvPr/>
        </p:nvPicPr>
        <p:blipFill>
          <a:blip r:embed="rId1"/>
          <a:stretch>
            <a:fillRect/>
          </a:stretch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Изображение 394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Изображение 395"/>
          <p:cNvPicPr/>
          <p:nvPr/>
        </p:nvPicPr>
        <p:blipFill>
          <a:blip r:embed="rId3"/>
          <a:stretch>
            <a:fillRect/>
          </a:stretch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spcAft>
                <a:spcPts val="1415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 panose="020B0604020202020204"/>
            </a:endParaRPr>
          </a:p>
          <a:p>
            <a:pPr marL="431800" indent="-323215">
              <a:lnSpc>
                <a:spcPct val="100000"/>
              </a:lnSpc>
              <a:spcAft>
                <a:spcPts val="1415"/>
              </a:spcAft>
              <a:buClr>
                <a:srgbClr val="3465A4"/>
              </a:buClr>
              <a:buSzPct val="6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 panose="020B0604020202020204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3412</Words>
  <Application>WPS Presentation</Application>
  <PresentationFormat/>
  <Paragraphs>174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24</vt:i4>
      </vt:variant>
    </vt:vector>
  </HeadingPairs>
  <TitlesOfParts>
    <vt:vector size="63" baseType="lpstr">
      <vt:lpstr>Arial</vt:lpstr>
      <vt:lpstr>SimSun</vt:lpstr>
      <vt:lpstr>Wingdings</vt:lpstr>
      <vt:lpstr>Arial</vt:lpstr>
      <vt:lpstr>Symbol</vt:lpstr>
      <vt:lpstr>Arial Black</vt:lpstr>
      <vt:lpstr>DejaVu Sans</vt:lpstr>
      <vt:lpstr>Calibri</vt:lpstr>
      <vt:lpstr>Microsoft YaHei</vt:lpstr>
      <vt:lpstr>Arial Unicode MS</vt:lpstr>
      <vt:lpstr>Symbol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/>
  <cp:lastModifiedBy>sumbu</cp:lastModifiedBy>
  <cp:revision>25</cp:revision>
  <dcterms:created xsi:type="dcterms:W3CDTF">2022-04-21T01:29:00Z</dcterms:created>
  <dcterms:modified xsi:type="dcterms:W3CDTF">2023-04-28T19:08:41Z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78B739923DEE47669F2125C46851C70C</vt:lpwstr>
  </property>
  <property fmtid="{D5CDD505-2E9C-101B-9397-08002B2CF9AE}" pid="3" name="KSOProductBuildVer">
    <vt:lpwstr>1049-11.2.0.11537</vt:lpwstr>
  </property>
</Properties>
</file>